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3" r:id="rId1"/>
  </p:sldMasterIdLst>
  <p:notesMasterIdLst>
    <p:notesMasterId r:id="rId24"/>
  </p:notesMasterIdLst>
  <p:sldIdLst>
    <p:sldId id="335" r:id="rId2"/>
    <p:sldId id="362" r:id="rId3"/>
    <p:sldId id="363" r:id="rId4"/>
    <p:sldId id="336" r:id="rId5"/>
    <p:sldId id="264" r:id="rId6"/>
    <p:sldId id="265" r:id="rId7"/>
    <p:sldId id="266" r:id="rId8"/>
    <p:sldId id="337" r:id="rId9"/>
    <p:sldId id="338" r:id="rId10"/>
    <p:sldId id="329" r:id="rId11"/>
    <p:sldId id="345" r:id="rId12"/>
    <p:sldId id="347" r:id="rId13"/>
    <p:sldId id="332" r:id="rId14"/>
    <p:sldId id="352" r:id="rId15"/>
    <p:sldId id="361" r:id="rId16"/>
    <p:sldId id="349" r:id="rId17"/>
    <p:sldId id="350" r:id="rId18"/>
    <p:sldId id="348" r:id="rId19"/>
    <p:sldId id="326" r:id="rId20"/>
    <p:sldId id="267" r:id="rId21"/>
    <p:sldId id="340" r:id="rId22"/>
    <p:sldId id="364" r:id="rId23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FF"/>
    <a:srgbClr val="000099"/>
    <a:srgbClr val="FF6600"/>
    <a:srgbClr val="FF0000"/>
    <a:srgbClr val="FF3300"/>
    <a:srgbClr val="FF9933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86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Profesor\Documents\&#352;T.%20DIJAKOV%20PO%20PROGRAMIH%202011-12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967550103501564E-2"/>
          <c:y val="0.10373134328358209"/>
          <c:w val="0.60457069966245525"/>
          <c:h val="0.5029090766639244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List1!$B$2</c:f>
              <c:strCache>
                <c:ptCount val="1"/>
                <c:pt idx="0">
                  <c:v>ŠTEVILO DIJAKOV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</c:spPr>
          </c:dPt>
          <c:dPt>
            <c:idx val="2"/>
            <c:invertIfNegative val="0"/>
            <c:bubble3D val="0"/>
            <c:spPr>
              <a:solidFill>
                <a:srgbClr val="92D050"/>
              </a:solidFill>
            </c:spPr>
          </c:dPt>
          <c:dPt>
            <c:idx val="3"/>
            <c:invertIfNegative val="0"/>
            <c:bubble3D val="0"/>
            <c:spPr>
              <a:solidFill>
                <a:srgbClr val="92D050"/>
              </a:solidFill>
            </c:spPr>
          </c:dPt>
          <c:dPt>
            <c:idx val="4"/>
            <c:invertIfNegative val="0"/>
            <c:bubble3D val="0"/>
            <c:spPr>
              <a:solidFill>
                <a:srgbClr val="92D050"/>
              </a:solidFill>
            </c:spPr>
          </c:dPt>
          <c:dPt>
            <c:idx val="5"/>
            <c:invertIfNegative val="0"/>
            <c:bubble3D val="0"/>
            <c:spPr>
              <a:solidFill>
                <a:srgbClr val="92D050"/>
              </a:solidFill>
            </c:spPr>
          </c:dPt>
          <c:dPt>
            <c:idx val="6"/>
            <c:invertIfNegative val="0"/>
            <c:bubble3D val="0"/>
            <c:spPr>
              <a:solidFill>
                <a:srgbClr val="92D050"/>
              </a:solidFill>
            </c:spPr>
          </c:dPt>
          <c:dLbls>
            <c:dLbl>
              <c:idx val="0"/>
              <c:layout>
                <c:manualLayout>
                  <c:x val="3.3458803847762441E-3"/>
                  <c:y val="9.13242009132420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0188205771643669E-3"/>
                  <c:y val="5.17503805175037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5.0188205771643669E-3"/>
                  <c:y val="6.39269406392694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0188205771643669E-3"/>
                  <c:y val="5.78386605783866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5.0188205771643669E-3"/>
                  <c:y val="5.47945205479452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5.0188205771643669E-3"/>
                  <c:y val="5.78386605783866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5.0188205771643669E-3"/>
                  <c:y val="5.78386605783866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List1!$A$3:$A$9</c:f>
              <c:strCache>
                <c:ptCount val="7"/>
                <c:pt idx="0">
                  <c:v>GIMNAZIJA</c:v>
                </c:pt>
                <c:pt idx="1">
                  <c:v>TEHNIK RAČUNALNIŠTVA (ssi)</c:v>
                </c:pt>
                <c:pt idx="2">
                  <c:v>AVTOSERVISER (spi)</c:v>
                </c:pt>
                <c:pt idx="3">
                  <c:v>INŠTALATER STROJNIH INŠTALACIJ (spi)</c:v>
                </c:pt>
                <c:pt idx="4">
                  <c:v>TRGOVEC (spi)</c:v>
                </c:pt>
                <c:pt idx="5">
                  <c:v>STROJNI TEHNIK (pti)</c:v>
                </c:pt>
                <c:pt idx="6">
                  <c:v>EKONOMSKI TEHNIK (pti)</c:v>
                </c:pt>
              </c:strCache>
            </c:strRef>
          </c:cat>
          <c:val>
            <c:numRef>
              <c:f>List1!$B$3:$B$9</c:f>
              <c:numCache>
                <c:formatCode>General</c:formatCode>
                <c:ptCount val="7"/>
                <c:pt idx="0">
                  <c:v>182</c:v>
                </c:pt>
                <c:pt idx="1">
                  <c:v>147</c:v>
                </c:pt>
                <c:pt idx="2">
                  <c:v>85</c:v>
                </c:pt>
                <c:pt idx="3">
                  <c:v>66</c:v>
                </c:pt>
                <c:pt idx="4">
                  <c:v>71</c:v>
                </c:pt>
                <c:pt idx="5">
                  <c:v>52</c:v>
                </c:pt>
                <c:pt idx="6">
                  <c:v>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1833344"/>
        <c:axId val="81847424"/>
        <c:axId val="0"/>
      </c:bar3DChart>
      <c:catAx>
        <c:axId val="81833344"/>
        <c:scaling>
          <c:orientation val="minMax"/>
        </c:scaling>
        <c:delete val="0"/>
        <c:axPos val="b"/>
        <c:majorTickMark val="out"/>
        <c:minorTickMark val="none"/>
        <c:tickLblPos val="nextTo"/>
        <c:crossAx val="81847424"/>
        <c:crosses val="autoZero"/>
        <c:auto val="1"/>
        <c:lblAlgn val="ctr"/>
        <c:lblOffset val="100"/>
        <c:noMultiLvlLbl val="0"/>
      </c:catAx>
      <c:valAx>
        <c:axId val="818474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183334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spPr>
    <a:scene3d>
      <a:camera prst="orthographicFront"/>
      <a:lightRig rig="threePt" dir="t"/>
    </a:scene3d>
    <a:sp3d>
      <a:bevelT w="12700"/>
    </a:sp3d>
  </c:sp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noProof="0" smtClean="0"/>
              <a:t>Click to edit Master text styles</a:t>
            </a:r>
          </a:p>
          <a:p>
            <a:pPr lvl="1"/>
            <a:r>
              <a:rPr lang="sl-SI" noProof="0" smtClean="0"/>
              <a:t>Second level</a:t>
            </a:r>
          </a:p>
          <a:p>
            <a:pPr lvl="2"/>
            <a:r>
              <a:rPr lang="sl-SI" noProof="0" smtClean="0"/>
              <a:t>Third level</a:t>
            </a:r>
          </a:p>
          <a:p>
            <a:pPr lvl="3"/>
            <a:r>
              <a:rPr lang="sl-SI" noProof="0" smtClean="0"/>
              <a:t>Fourth level</a:t>
            </a:r>
          </a:p>
          <a:p>
            <a:pPr lvl="4"/>
            <a:r>
              <a:rPr lang="sl-SI" noProof="0" smtClean="0"/>
              <a:t>Fifth level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3DCCA1F3-AD4A-4296-A536-E1727EF7C975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107010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CCA1F3-AD4A-4296-A536-E1727EF7C975}" type="slidenum">
              <a:rPr lang="sl-SI" smtClean="0"/>
              <a:pPr>
                <a:defRPr/>
              </a:pPr>
              <a:t>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578981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990933-32E0-450C-BE61-7804940A27B4}" type="slidenum">
              <a:rPr lang="sl-SI" smtClean="0"/>
              <a:pPr>
                <a:defRPr/>
              </a:pPr>
              <a:t>20</a:t>
            </a:fld>
            <a:endParaRPr lang="sl-SI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l-SI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CCA1F3-AD4A-4296-A536-E1727EF7C975}" type="slidenum">
              <a:rPr lang="sl-SI" smtClean="0"/>
              <a:pPr>
                <a:defRPr/>
              </a:pPr>
              <a:t>22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38269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6517B4-B3DF-4E0E-9E70-10C2E37B136B}" type="slidenum">
              <a:rPr lang="sl-SI" smtClean="0"/>
              <a:pPr>
                <a:defRPr/>
              </a:pPr>
              <a:t>5</a:t>
            </a:fld>
            <a:endParaRPr lang="sl-SI" dirty="0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l-SI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814DE8-9C9B-45F4-9DFD-385BCC87ECAD}" type="slidenum">
              <a:rPr lang="sl-SI" smtClean="0"/>
              <a:pPr>
                <a:defRPr/>
              </a:pPr>
              <a:t>6</a:t>
            </a:fld>
            <a:endParaRPr lang="sl-SI" dirty="0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l-SI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DD114D-D1E5-49E5-A66C-53483B1E6C22}" type="slidenum">
              <a:rPr lang="sl-SI" smtClean="0"/>
              <a:pPr>
                <a:defRPr/>
              </a:pPr>
              <a:t>7</a:t>
            </a:fld>
            <a:endParaRPr lang="sl-SI" dirty="0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l-SI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EBE413-6A9E-4AB4-B5F4-02BBC339FD7B}" type="slidenum">
              <a:rPr lang="sl-SI" smtClean="0"/>
              <a:pPr>
                <a:defRPr/>
              </a:pPr>
              <a:t>10</a:t>
            </a:fld>
            <a:endParaRPr lang="sl-SI" dirty="0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l-SI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09F17F-6FF9-4738-8208-DA55218594C9}" type="slidenum">
              <a:rPr lang="sl-SI" smtClean="0"/>
              <a:pPr>
                <a:defRPr/>
              </a:pPr>
              <a:t>13</a:t>
            </a:fld>
            <a:endParaRPr lang="sl-SI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l-SI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743EAB-CB3C-4DE5-8AB9-87EDD3DC8FCD}" type="slidenum">
              <a:rPr lang="sl-SI"/>
              <a:pPr>
                <a:defRPr/>
              </a:pPr>
              <a:t>14</a:t>
            </a:fld>
            <a:endParaRPr lang="sl-SI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l-SI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9EB292-A2C7-4556-93D8-B2CAFAEF4EF1}" type="slidenum">
              <a:rPr lang="sl-SI"/>
              <a:pPr>
                <a:defRPr/>
              </a:pPr>
              <a:t>18</a:t>
            </a:fld>
            <a:endParaRPr lang="sl-SI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l-SI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C13F510-5449-41FC-99A7-84AC0D76708B}" type="slidenum">
              <a:rPr lang="sl-SI" smtClean="0"/>
              <a:pPr>
                <a:defRPr/>
              </a:pPr>
              <a:t>19</a:t>
            </a:fld>
            <a:endParaRPr lang="sl-SI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l-SI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80609727"/>
      </p:ext>
    </p:extLst>
  </p:cSld>
  <p:clrMapOvr>
    <a:masterClrMapping/>
  </p:clrMapOvr>
  <p:transition spd="med" advTm="10000">
    <p:blinds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08057200"/>
      </p:ext>
    </p:extLst>
  </p:cSld>
  <p:clrMapOvr>
    <a:masterClrMapping/>
  </p:clrMapOvr>
  <p:transition spd="med" advTm="10000">
    <p:blinds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515100" y="742950"/>
            <a:ext cx="1943100" cy="5505450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685800" y="742950"/>
            <a:ext cx="5676900" cy="5505450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74189303"/>
      </p:ext>
    </p:extLst>
  </p:cSld>
  <p:clrMapOvr>
    <a:masterClrMapping/>
  </p:clrMapOvr>
  <p:transition spd="med" advTm="10000">
    <p:blinds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slov, besedilo in 2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5800" y="742950"/>
            <a:ext cx="7772400" cy="1162050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sz="half" idx="1"/>
          </p:nvPr>
        </p:nvSpPr>
        <p:spPr>
          <a:xfrm>
            <a:off x="685800" y="2133600"/>
            <a:ext cx="3810000" cy="4114800"/>
          </a:xfrm>
        </p:spPr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quarter" idx="2"/>
          </p:nvPr>
        </p:nvSpPr>
        <p:spPr>
          <a:xfrm>
            <a:off x="4648200" y="2133600"/>
            <a:ext cx="3810000" cy="1981200"/>
          </a:xfrm>
        </p:spPr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vsebine 4"/>
          <p:cNvSpPr>
            <a:spLocks noGrp="1"/>
          </p:cNvSpPr>
          <p:nvPr>
            <p:ph sz="quarter" idx="3"/>
          </p:nvPr>
        </p:nvSpPr>
        <p:spPr>
          <a:xfrm>
            <a:off x="4648200" y="4267200"/>
            <a:ext cx="3810000" cy="1981200"/>
          </a:xfrm>
        </p:spPr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90346731"/>
      </p:ext>
    </p:extLst>
  </p:cSld>
  <p:clrMapOvr>
    <a:masterClrMapping/>
  </p:clrMapOvr>
  <p:transition spd="med" advTm="10000">
    <p:blinds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slov, vsebina in 2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5800" y="742950"/>
            <a:ext cx="7772400" cy="1162050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685800" y="2133600"/>
            <a:ext cx="3810000" cy="4114800"/>
          </a:xfrm>
        </p:spPr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quarter" idx="2"/>
          </p:nvPr>
        </p:nvSpPr>
        <p:spPr>
          <a:xfrm>
            <a:off x="4648200" y="2133600"/>
            <a:ext cx="3810000" cy="1981200"/>
          </a:xfrm>
        </p:spPr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vsebine 4"/>
          <p:cNvSpPr>
            <a:spLocks noGrp="1"/>
          </p:cNvSpPr>
          <p:nvPr>
            <p:ph sz="quarter" idx="3"/>
          </p:nvPr>
        </p:nvSpPr>
        <p:spPr>
          <a:xfrm>
            <a:off x="4648200" y="4267200"/>
            <a:ext cx="3810000" cy="1981200"/>
          </a:xfrm>
        </p:spPr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57188893"/>
      </p:ext>
    </p:extLst>
  </p:cSld>
  <p:clrMapOvr>
    <a:masterClrMapping/>
  </p:clrMapOvr>
  <p:transition spd="med" advTm="10000">
    <p:blinds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slov, besedilo in izre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5800" y="742950"/>
            <a:ext cx="7772400" cy="1162050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sz="half" idx="1"/>
          </p:nvPr>
        </p:nvSpPr>
        <p:spPr>
          <a:xfrm>
            <a:off x="685800" y="2133600"/>
            <a:ext cx="3810000" cy="4114800"/>
          </a:xfrm>
        </p:spPr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izrezkov 3"/>
          <p:cNvSpPr>
            <a:spLocks noGrp="1"/>
          </p:cNvSpPr>
          <p:nvPr>
            <p:ph type="clipArt" sz="half" idx="2"/>
          </p:nvPr>
        </p:nvSpPr>
        <p:spPr>
          <a:xfrm>
            <a:off x="4648200" y="2133600"/>
            <a:ext cx="3810000" cy="4114800"/>
          </a:xfrm>
        </p:spPr>
        <p:txBody>
          <a:bodyPr/>
          <a:lstStyle/>
          <a:p>
            <a:pPr lvl="0"/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203552398"/>
      </p:ext>
    </p:extLst>
  </p:cSld>
  <p:clrMapOvr>
    <a:masterClrMapping/>
  </p:clrMapOvr>
  <p:transition spd="med" advTm="10000">
    <p:blind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00941400"/>
      </p:ext>
    </p:extLst>
  </p:cSld>
  <p:clrMapOvr>
    <a:masterClrMapping/>
  </p:clrMapOvr>
  <p:transition spd="med" advTm="10000">
    <p:blinds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580022764"/>
      </p:ext>
    </p:extLst>
  </p:cSld>
  <p:clrMapOvr>
    <a:masterClrMapping/>
  </p:clrMapOvr>
  <p:transition spd="med" advTm="10000">
    <p:blinds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685800" y="2133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2133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17272995"/>
      </p:ext>
    </p:extLst>
  </p:cSld>
  <p:clrMapOvr>
    <a:masterClrMapping/>
  </p:clrMapOvr>
  <p:transition spd="med" advTm="10000">
    <p:blinds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71811830"/>
      </p:ext>
    </p:extLst>
  </p:cSld>
  <p:clrMapOvr>
    <a:masterClrMapping/>
  </p:clrMapOvr>
  <p:transition spd="med" advTm="10000">
    <p:blinds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20780871"/>
      </p:ext>
    </p:extLst>
  </p:cSld>
  <p:clrMapOvr>
    <a:masterClrMapping/>
  </p:clrMapOvr>
  <p:transition spd="med" advTm="10000">
    <p:blinds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9276148"/>
      </p:ext>
    </p:extLst>
  </p:cSld>
  <p:clrMapOvr>
    <a:masterClrMapping/>
  </p:clrMapOvr>
  <p:transition spd="med" advTm="10000">
    <p:blinds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2423047911"/>
      </p:ext>
    </p:extLst>
  </p:cSld>
  <p:clrMapOvr>
    <a:masterClrMapping/>
  </p:clrMapOvr>
  <p:transition spd="med" advTm="10000">
    <p:blinds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1511638192"/>
      </p:ext>
    </p:extLst>
  </p:cSld>
  <p:clrMapOvr>
    <a:masterClrMapping/>
  </p:clrMapOvr>
  <p:transition spd="med" advTm="10000">
    <p:blinds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8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01600" y="152400"/>
            <a:ext cx="8940800" cy="6515100"/>
            <a:chOff x="64" y="96"/>
            <a:chExt cx="5632" cy="4104"/>
          </a:xfrm>
        </p:grpSpPr>
        <p:grpSp>
          <p:nvGrpSpPr>
            <p:cNvPr id="1032" name="Group 3"/>
            <p:cNvGrpSpPr>
              <a:grpSpLocks/>
            </p:cNvGrpSpPr>
            <p:nvPr/>
          </p:nvGrpSpPr>
          <p:grpSpPr bwMode="auto">
            <a:xfrm>
              <a:off x="64" y="96"/>
              <a:ext cx="5632" cy="264"/>
              <a:chOff x="64" y="96"/>
              <a:chExt cx="5632" cy="264"/>
            </a:xfrm>
          </p:grpSpPr>
          <p:sp>
            <p:nvSpPr>
              <p:cNvPr id="1036" name="Rectangle 4"/>
              <p:cNvSpPr>
                <a:spLocks noChangeArrowheads="1"/>
              </p:cNvSpPr>
              <p:nvPr/>
            </p:nvSpPr>
            <p:spPr bwMode="auto">
              <a:xfrm>
                <a:off x="64" y="96"/>
                <a:ext cx="5632" cy="132"/>
              </a:xfrm>
              <a:prstGeom prst="rect">
                <a:avLst/>
              </a:prstGeom>
              <a:gradFill rotWithShape="0">
                <a:gsLst>
                  <a:gs pos="0">
                    <a:srgbClr val="FFFFFF"/>
                  </a:gs>
                  <a:gs pos="50000">
                    <a:srgbClr val="474747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sl-SI"/>
              </a:p>
            </p:txBody>
          </p:sp>
          <p:sp>
            <p:nvSpPr>
              <p:cNvPr id="1037" name="Rectangle 5"/>
              <p:cNvSpPr>
                <a:spLocks noChangeArrowheads="1"/>
              </p:cNvSpPr>
              <p:nvPr/>
            </p:nvSpPr>
            <p:spPr bwMode="auto">
              <a:xfrm>
                <a:off x="196" y="288"/>
                <a:ext cx="5428" cy="72"/>
              </a:xfrm>
              <a:prstGeom prst="rect">
                <a:avLst/>
              </a:prstGeom>
              <a:gradFill rotWithShape="0">
                <a:gsLst>
                  <a:gs pos="0">
                    <a:srgbClr val="E9E9E9"/>
                  </a:gs>
                  <a:gs pos="50000">
                    <a:srgbClr val="919191"/>
                  </a:gs>
                  <a:gs pos="100000">
                    <a:srgbClr val="E9E9E9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sl-SI"/>
              </a:p>
            </p:txBody>
          </p:sp>
        </p:grpSp>
        <p:grpSp>
          <p:nvGrpSpPr>
            <p:cNvPr id="1033" name="Group 6"/>
            <p:cNvGrpSpPr>
              <a:grpSpLocks/>
            </p:cNvGrpSpPr>
            <p:nvPr/>
          </p:nvGrpSpPr>
          <p:grpSpPr bwMode="auto">
            <a:xfrm>
              <a:off x="64" y="4068"/>
              <a:ext cx="5632" cy="132"/>
              <a:chOff x="64" y="4068"/>
              <a:chExt cx="5632" cy="132"/>
            </a:xfrm>
          </p:grpSpPr>
          <p:sp>
            <p:nvSpPr>
              <p:cNvPr id="1034" name="Rectangle 7"/>
              <p:cNvSpPr>
                <a:spLocks noChangeArrowheads="1"/>
              </p:cNvSpPr>
              <p:nvPr/>
            </p:nvSpPr>
            <p:spPr bwMode="auto">
              <a:xfrm>
                <a:off x="64" y="4140"/>
                <a:ext cx="5632" cy="60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sl-SI"/>
              </a:p>
            </p:txBody>
          </p:sp>
          <p:sp>
            <p:nvSpPr>
              <p:cNvPr id="1035" name="Rectangle 8"/>
              <p:cNvSpPr>
                <a:spLocks noChangeArrowheads="1"/>
              </p:cNvSpPr>
              <p:nvPr/>
            </p:nvSpPr>
            <p:spPr bwMode="auto">
              <a:xfrm>
                <a:off x="229" y="4068"/>
                <a:ext cx="5302" cy="2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sl-SI"/>
              </a:p>
            </p:txBody>
          </p:sp>
        </p:grpSp>
      </p:grpSp>
      <p:sp>
        <p:nvSpPr>
          <p:cNvPr id="102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42950"/>
            <a:ext cx="777240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smtClean="0"/>
              <a:t>Kliknite, če želite urediti slog naslova matrice</a:t>
            </a:r>
          </a:p>
        </p:txBody>
      </p:sp>
      <p:sp>
        <p:nvSpPr>
          <p:cNvPr id="102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1336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</a:p>
        </p:txBody>
      </p:sp>
      <p:sp>
        <p:nvSpPr>
          <p:cNvPr id="1029" name="Rectangle 11"/>
          <p:cNvSpPr>
            <a:spLocks noChangeArrowheads="1"/>
          </p:cNvSpPr>
          <p:nvPr/>
        </p:nvSpPr>
        <p:spPr bwMode="auto">
          <a:xfrm>
            <a:off x="55563" y="5969000"/>
            <a:ext cx="311308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sl-SI" sz="2000" b="1">
                <a:solidFill>
                  <a:schemeClr val="tx2"/>
                </a:solidFill>
                <a:latin typeface="Arial" pitchFamily="34" charset="0"/>
              </a:rPr>
              <a:t>SŠ Domžale – Gimnazija</a:t>
            </a:r>
            <a:endParaRPr lang="sl-SI" sz="2000" b="1">
              <a:solidFill>
                <a:schemeClr val="tx2"/>
              </a:solidFill>
            </a:endParaRPr>
          </a:p>
        </p:txBody>
      </p:sp>
      <p:sp>
        <p:nvSpPr>
          <p:cNvPr id="1030" name="Rectangle 12"/>
          <p:cNvSpPr>
            <a:spLocks noChangeArrowheads="1"/>
          </p:cNvSpPr>
          <p:nvPr/>
        </p:nvSpPr>
        <p:spPr bwMode="auto">
          <a:xfrm>
            <a:off x="8513763" y="55563"/>
            <a:ext cx="1809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endParaRPr lang="en-GB">
              <a:solidFill>
                <a:schemeClr val="tx2"/>
              </a:solidFill>
              <a:latin typeface="Arial" pitchFamily="34" charset="0"/>
            </a:endParaRPr>
          </a:p>
        </p:txBody>
      </p:sp>
      <p:pic>
        <p:nvPicPr>
          <p:cNvPr id="1031" name="Picture 13" descr="logo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5651500"/>
            <a:ext cx="900112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</p:sldLayoutIdLst>
  <p:transition spd="med" advTm="10000">
    <p:blinds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Book Antiqu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Book Antiqu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Book Antiqu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Book Antiqu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Book Antiqu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Book Antiqu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Book Antiqu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Book Antiqu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Monotype Sorts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4000"/>
        <a:buFont typeface="Monotype Sorts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eucilnice.ssdomzale.si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1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2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Ograda vsebine 2"/>
          <p:cNvSpPr>
            <a:spLocks noGrp="1"/>
          </p:cNvSpPr>
          <p:nvPr>
            <p:ph idx="1"/>
          </p:nvPr>
        </p:nvSpPr>
        <p:spPr>
          <a:xfrm>
            <a:off x="685800" y="2286000"/>
            <a:ext cx="7772400" cy="4114800"/>
          </a:xfrm>
        </p:spPr>
        <p:txBody>
          <a:bodyPr/>
          <a:lstStyle/>
          <a:p>
            <a:pPr eaLnBrk="1" hangingPunct="1">
              <a:buFont typeface="Monotype Sorts"/>
              <a:buNone/>
            </a:pPr>
            <a:r>
              <a:rPr lang="sl-SI" sz="5400" b="1" dirty="0" smtClean="0">
                <a:solidFill>
                  <a:srgbClr val="000099"/>
                </a:solidFill>
              </a:rPr>
              <a:t>Gimnazija</a:t>
            </a:r>
          </a:p>
          <a:p>
            <a:pPr eaLnBrk="1" hangingPunct="1">
              <a:buFont typeface="Monotype Sorts"/>
              <a:buNone/>
            </a:pPr>
            <a:endParaRPr lang="sl-SI" sz="1200" i="1" dirty="0" smtClean="0">
              <a:solidFill>
                <a:srgbClr val="0070C0"/>
              </a:solidFill>
            </a:endParaRPr>
          </a:p>
          <a:p>
            <a:pPr eaLnBrk="1" hangingPunct="1">
              <a:buFont typeface="Monotype Sorts"/>
              <a:buNone/>
            </a:pPr>
            <a:r>
              <a:rPr lang="sl-SI" sz="5400" b="1" dirty="0" smtClean="0">
                <a:solidFill>
                  <a:srgbClr val="000099"/>
                </a:solidFill>
              </a:rPr>
              <a:t>Poklicna in strokovna</a:t>
            </a:r>
          </a:p>
          <a:p>
            <a:pPr eaLnBrk="1" hangingPunct="1">
              <a:buFont typeface="Monotype Sorts"/>
              <a:buNone/>
            </a:pPr>
            <a:r>
              <a:rPr lang="sl-SI" sz="5400" b="1" dirty="0" smtClean="0">
                <a:solidFill>
                  <a:srgbClr val="000099"/>
                </a:solidFill>
              </a:rPr>
              <a:t>šola</a:t>
            </a:r>
          </a:p>
        </p:txBody>
      </p:sp>
      <p:sp>
        <p:nvSpPr>
          <p:cNvPr id="10243" name="WordArt 3"/>
          <p:cNvSpPr>
            <a:spLocks noGrp="1" noChangeArrowheads="1" noChangeShapeType="1" noTextEdit="1"/>
          </p:cNvSpPr>
          <p:nvPr/>
        </p:nvSpPr>
        <p:spPr bwMode="auto">
          <a:xfrm>
            <a:off x="685800" y="742950"/>
            <a:ext cx="7772400" cy="1162050"/>
          </a:xfrm>
          <a:prstGeom prst="rect">
            <a:avLst/>
          </a:prstGeom>
        </p:spPr>
        <p:txBody>
          <a:bodyPr wrap="none" lIns="90488" tIns="44450" rIns="90488" bIns="44450" fromWordArt="1" anchor="ctr"/>
          <a:lstStyle/>
          <a:p>
            <a:pPr algn="ctr" eaLnBrk="0" hangingPunct="0">
              <a:defRPr/>
            </a:pPr>
            <a:r>
              <a:rPr lang="sl-SI" sz="4400" b="1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  <a:ea typeface="+mj-ea"/>
                <a:cs typeface="+mj-cs"/>
              </a:rPr>
              <a:t>SREDNJA ŠOLA DOMŽALE</a:t>
            </a: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§"/>
            </a:pPr>
            <a:r>
              <a:rPr lang="sl-SI" sz="2800" b="1" smtClean="0"/>
              <a:t>od drugih gimnazij nas loči bogata ponudba krožkov, ekskurzij, prireditev za dijake in starše …</a:t>
            </a:r>
          </a:p>
          <a:p>
            <a:pPr eaLnBrk="1" hangingPunct="1">
              <a:buFont typeface="Monotype Sorts"/>
              <a:buNone/>
            </a:pPr>
            <a:endParaRPr lang="sl-SI" sz="2800" b="1" smtClean="0"/>
          </a:p>
          <a:p>
            <a:pPr eaLnBrk="1" hangingPunct="1">
              <a:buFont typeface="Wingdings" pitchFamily="2" charset="2"/>
              <a:buChar char="§"/>
            </a:pPr>
            <a:r>
              <a:rPr lang="sl-SI" sz="2800" b="1" smtClean="0"/>
              <a:t>vključeni smo v številne projekte, izvajamo pa tudi lastne s katerimi popestrimo pouk in življenje na šoli</a:t>
            </a:r>
          </a:p>
        </p:txBody>
      </p:sp>
      <p:sp>
        <p:nvSpPr>
          <p:cNvPr id="5" name="Pravokotnik 4"/>
          <p:cNvSpPr/>
          <p:nvPr/>
        </p:nvSpPr>
        <p:spPr>
          <a:xfrm>
            <a:off x="990600" y="609600"/>
            <a:ext cx="6781800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Monotype Sorts"/>
              <a:buNone/>
              <a:defRPr/>
            </a:pPr>
            <a:r>
              <a:rPr lang="sl-SI" sz="6000" b="1" dirty="0">
                <a:solidFill>
                  <a:srgbClr val="000099"/>
                </a:solidFill>
                <a:latin typeface="+mn-lt"/>
              </a:rPr>
              <a:t>Gimnazija</a:t>
            </a: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685800" y="1828800"/>
            <a:ext cx="7772400" cy="41148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sl-SI" sz="2400" b="1" i="1" dirty="0" smtClean="0">
                <a:solidFill>
                  <a:srgbClr val="FF0000"/>
                </a:solidFill>
              </a:rPr>
              <a:t>Projekt “Obogateno učenje tujih jezikov 2013-15”</a:t>
            </a:r>
          </a:p>
          <a:p>
            <a:pPr>
              <a:buFont typeface="Wingdings" pitchFamily="2" charset="2"/>
              <a:buChar char="§"/>
            </a:pPr>
            <a:endParaRPr lang="sl-SI" sz="1100" b="1" i="1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§"/>
            </a:pPr>
            <a:endParaRPr lang="sl-SI" sz="1100" b="1" i="1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§"/>
            </a:pPr>
            <a:endParaRPr lang="sl-SI" sz="1100" b="1" i="1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§"/>
            </a:pPr>
            <a:endParaRPr lang="sl-SI" sz="1100" b="1" i="1" dirty="0" smtClean="0">
              <a:solidFill>
                <a:srgbClr val="FF0000"/>
              </a:solidFill>
            </a:endParaRPr>
          </a:p>
          <a:p>
            <a:pPr>
              <a:buFont typeface="Monotype Sorts"/>
              <a:buNone/>
            </a:pPr>
            <a:endParaRPr lang="sl-SI" sz="1100" b="1" i="1" dirty="0" smtClean="0">
              <a:solidFill>
                <a:srgbClr val="FF0000"/>
              </a:solidFill>
            </a:endParaRPr>
          </a:p>
          <a:p>
            <a:pPr lvl="1">
              <a:buFontTx/>
              <a:buNone/>
            </a:pPr>
            <a:endParaRPr lang="sl-SI" sz="1100" b="1" dirty="0" smtClean="0">
              <a:solidFill>
                <a:srgbClr val="000099"/>
              </a:solidFill>
            </a:endParaRPr>
          </a:p>
          <a:p>
            <a:pPr lvl="1">
              <a:buFontTx/>
              <a:buNone/>
            </a:pPr>
            <a:r>
              <a:rPr lang="sl-SI" sz="1100" b="1" dirty="0" smtClean="0">
                <a:solidFill>
                  <a:srgbClr val="000099"/>
                </a:solidFill>
              </a:rPr>
              <a:t>		</a:t>
            </a:r>
            <a:endParaRPr lang="sl-SI" b="1" i="1" dirty="0" smtClean="0"/>
          </a:p>
        </p:txBody>
      </p:sp>
      <p:sp>
        <p:nvSpPr>
          <p:cNvPr id="7" name="Pravokotnik 6"/>
          <p:cNvSpPr/>
          <p:nvPr/>
        </p:nvSpPr>
        <p:spPr>
          <a:xfrm>
            <a:off x="990600" y="609600"/>
            <a:ext cx="6781800" cy="1016000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sl-SI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9pPr>
          </a:lstStyle>
          <a:p>
            <a:pPr>
              <a:buFont typeface="Monotype Sorts"/>
              <a:buNone/>
              <a:defRPr/>
            </a:pPr>
            <a:r>
              <a:rPr lang="sl-SI" sz="6000" b="1" dirty="0" smtClean="0">
                <a:solidFill>
                  <a:srgbClr val="000099"/>
                </a:solidFill>
                <a:latin typeface="+mn-lt"/>
              </a:rPr>
              <a:t>Gimnazija</a:t>
            </a:r>
          </a:p>
        </p:txBody>
      </p:sp>
      <p:sp>
        <p:nvSpPr>
          <p:cNvPr id="8" name="Podnaslov 2"/>
          <p:cNvSpPr txBox="1">
            <a:spLocks/>
          </p:cNvSpPr>
          <p:nvPr/>
        </p:nvSpPr>
        <p:spPr bwMode="auto">
          <a:xfrm>
            <a:off x="380678" y="1066800"/>
            <a:ext cx="8712968" cy="501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Monotype Sorts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4000"/>
              <a:buFont typeface="Monotype Sorts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endParaRPr lang="sl-SI" kern="0" dirty="0" smtClean="0"/>
          </a:p>
          <a:p>
            <a:pPr marL="0" indent="0">
              <a:buNone/>
            </a:pPr>
            <a:endParaRPr lang="sl-SI" kern="0" dirty="0" smtClean="0"/>
          </a:p>
          <a:p>
            <a:pPr marL="1257300" lvl="2" indent="-457200">
              <a:buFont typeface="Arial" panose="020B0604020202020204" pitchFamily="34" charset="0"/>
              <a:buChar char="•"/>
            </a:pPr>
            <a:r>
              <a:rPr lang="sl-SI" kern="0" dirty="0" smtClean="0"/>
              <a:t>Timski pouk z </a:t>
            </a:r>
            <a:r>
              <a:rPr lang="sl-SI" i="1" kern="0" dirty="0" smtClean="0"/>
              <a:t>ameriško učiteljico </a:t>
            </a:r>
            <a:r>
              <a:rPr lang="sl-SI" kern="0" dirty="0" smtClean="0"/>
              <a:t>pri angleščini in likovni umetnosti (razvijanje strokovne pismenosti)</a:t>
            </a:r>
          </a:p>
          <a:p>
            <a:pPr marL="1257300" lvl="2" indent="-457200">
              <a:buFont typeface="Arial" panose="020B0604020202020204" pitchFamily="34" charset="0"/>
              <a:buChar char="•"/>
            </a:pPr>
            <a:r>
              <a:rPr lang="sl-SI" kern="0" dirty="0" smtClean="0"/>
              <a:t>Timski pouk z </a:t>
            </a:r>
            <a:r>
              <a:rPr lang="sl-SI" i="1" kern="0" dirty="0" smtClean="0"/>
              <a:t>italijanskim učiteljem</a:t>
            </a:r>
            <a:r>
              <a:rPr lang="sl-SI" kern="0" dirty="0" smtClean="0"/>
              <a:t> pri italijanščini</a:t>
            </a:r>
          </a:p>
          <a:p>
            <a:pPr marL="1257300" lvl="2" indent="-457200">
              <a:buFont typeface="Arial" panose="020B0604020202020204" pitchFamily="34" charset="0"/>
              <a:buChar char="•"/>
            </a:pPr>
            <a:r>
              <a:rPr lang="sl-SI" kern="0" dirty="0" err="1" smtClean="0"/>
              <a:t>Medpredmetne</a:t>
            </a:r>
            <a:r>
              <a:rPr lang="sl-SI" kern="0" dirty="0" smtClean="0"/>
              <a:t> povezave s tujima učiteljema:</a:t>
            </a:r>
          </a:p>
          <a:p>
            <a:pPr marL="1714500" lvl="3" indent="-457200">
              <a:buFont typeface="Wingdings" panose="05000000000000000000" pitchFamily="2" charset="2"/>
              <a:buChar char="q"/>
            </a:pPr>
            <a:r>
              <a:rPr lang="sl-SI" kern="0" dirty="0" smtClean="0"/>
              <a:t>pri zgodovini, slovenščini, geografiji, </a:t>
            </a:r>
          </a:p>
          <a:p>
            <a:pPr marL="1714500" lvl="3" indent="-457200">
              <a:buFont typeface="Wingdings" panose="05000000000000000000" pitchFamily="2" charset="2"/>
              <a:buChar char="q"/>
            </a:pPr>
            <a:r>
              <a:rPr lang="sl-SI" kern="0" dirty="0" smtClean="0"/>
              <a:t>projektni teden s tujima učiteljema na temo „</a:t>
            </a:r>
            <a:r>
              <a:rPr lang="sl-SI" i="1" kern="0" dirty="0" smtClean="0"/>
              <a:t>Moj kraj</a:t>
            </a:r>
            <a:r>
              <a:rPr lang="sl-SI" kern="0" dirty="0" smtClean="0"/>
              <a:t>“, projektni dnevi v angleščini na taboru</a:t>
            </a:r>
          </a:p>
          <a:p>
            <a:pPr marL="1257300" lvl="3" indent="0">
              <a:buNone/>
            </a:pPr>
            <a:endParaRPr lang="sl-SI" kern="0" dirty="0" smtClean="0"/>
          </a:p>
          <a:p>
            <a:pPr marL="1085850" lvl="2">
              <a:buFont typeface="Wingdings" panose="05000000000000000000" pitchFamily="2" charset="2"/>
              <a:buChar char="Ø"/>
            </a:pPr>
            <a:r>
              <a:rPr lang="sl-SI" sz="1800" i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sl-SI" sz="1800" b="1" i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ULTURNO JEZIKOVNA IZMENJAVA S SICILIJO 2014/15</a:t>
            </a:r>
            <a:endParaRPr lang="sl-SI" sz="1800" b="1" i="1" kern="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pPr>
              <a:buFont typeface="Monotype Sorts"/>
              <a:buNone/>
            </a:pPr>
            <a:r>
              <a:rPr lang="sl-SI" b="1" i="1" dirty="0" smtClean="0">
                <a:solidFill>
                  <a:srgbClr val="FF0000"/>
                </a:solidFill>
              </a:rPr>
              <a:t> “</a:t>
            </a:r>
            <a:r>
              <a:rPr lang="sl-SI" sz="2800" b="1" i="1" dirty="0" smtClean="0">
                <a:solidFill>
                  <a:srgbClr val="FF0000"/>
                </a:solidFill>
              </a:rPr>
              <a:t>Prenova gimnazijskih programov”</a:t>
            </a:r>
          </a:p>
          <a:p>
            <a:pPr lvl="1">
              <a:buFont typeface="Wingdings" pitchFamily="2" charset="2"/>
              <a:buChar char="§"/>
            </a:pPr>
            <a:r>
              <a:rPr lang="sl-SI" sz="2400" dirty="0" smtClean="0"/>
              <a:t>uvajanje novosti pri pouku (timsko poučevanje, uporaba interaktivnih tabel, e-učilnice …)</a:t>
            </a:r>
          </a:p>
          <a:p>
            <a:pPr lvl="1">
              <a:buFont typeface="Wingdings" pitchFamily="2" charset="2"/>
              <a:buChar char="§"/>
            </a:pPr>
            <a:r>
              <a:rPr lang="sl-SI" sz="2400" dirty="0" smtClean="0"/>
              <a:t>vstopili smo med prvimi, danes naši učitelji predstavljajo primere dobre prakse po drugih gimnazijah</a:t>
            </a:r>
          </a:p>
          <a:p>
            <a:pPr lvl="1">
              <a:buFont typeface="Wingdings" pitchFamily="2" charset="2"/>
              <a:buChar char="§"/>
            </a:pPr>
            <a:r>
              <a:rPr lang="sl-SI" sz="2400" b="1" i="1" dirty="0" smtClean="0">
                <a:hlinkClick r:id="rId2"/>
              </a:rPr>
              <a:t>http://eucilnice.ssdomzale.si/</a:t>
            </a:r>
            <a:endParaRPr lang="sl-SI" sz="2400" b="1" i="1" dirty="0" smtClean="0"/>
          </a:p>
        </p:txBody>
      </p:sp>
      <p:sp>
        <p:nvSpPr>
          <p:cNvPr id="7" name="Pravokotnik 6"/>
          <p:cNvSpPr/>
          <p:nvPr/>
        </p:nvSpPr>
        <p:spPr>
          <a:xfrm>
            <a:off x="990600" y="609600"/>
            <a:ext cx="6781800" cy="1016000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sl-SI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9pPr>
          </a:lstStyle>
          <a:p>
            <a:pPr>
              <a:buFont typeface="Monotype Sorts"/>
              <a:buNone/>
              <a:defRPr/>
            </a:pPr>
            <a:r>
              <a:rPr lang="sl-SI" sz="6000" b="1" dirty="0" smtClean="0">
                <a:solidFill>
                  <a:srgbClr val="000099"/>
                </a:solidFill>
                <a:latin typeface="+mn-lt"/>
              </a:rPr>
              <a:t>Gimnazija</a:t>
            </a:r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kotnik 9"/>
          <p:cNvSpPr/>
          <p:nvPr/>
        </p:nvSpPr>
        <p:spPr>
          <a:xfrm>
            <a:off x="990600" y="609600"/>
            <a:ext cx="6781800" cy="1016000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sl-SI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9pPr>
          </a:lstStyle>
          <a:p>
            <a:pPr>
              <a:buFont typeface="Monotype Sorts"/>
              <a:buNone/>
              <a:defRPr/>
            </a:pPr>
            <a:r>
              <a:rPr lang="sl-SI" sz="6000" b="1" dirty="0" smtClean="0">
                <a:solidFill>
                  <a:srgbClr val="000099"/>
                </a:solidFill>
                <a:latin typeface="+mn-lt"/>
              </a:rPr>
              <a:t>Gimnazija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133600"/>
            <a:ext cx="7848600" cy="4114800"/>
          </a:xfrm>
        </p:spPr>
        <p:txBody>
          <a:bodyPr/>
          <a:lstStyle/>
          <a:p>
            <a:pPr eaLnBrk="1" hangingPunct="1">
              <a:buFont typeface="Wingdings" pitchFamily="2" charset="2"/>
              <a:buChar char="§"/>
            </a:pPr>
            <a:r>
              <a:rPr lang="sl-SI" sz="2800" b="1" dirty="0" smtClean="0">
                <a:solidFill>
                  <a:srgbClr val="FF0000"/>
                </a:solidFill>
              </a:rPr>
              <a:t>Sodelovanje z domžalsko knjižnico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sl-SI" sz="2000" b="1" dirty="0" smtClean="0"/>
              <a:t>Razstave, literarni večeri, recitali … </a:t>
            </a:r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57213"/>
            <a:ext cx="3862388" cy="546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Slika 10" descr="IMG_6001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048000"/>
            <a:ext cx="45720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grada vsebine 2"/>
          <p:cNvPicPr>
            <a:picLocks noGrp="1" noChangeAspect="1"/>
          </p:cNvPicPr>
          <p:nvPr>
            <p:ph sz="quarter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805738"/>
            <a:ext cx="5577652" cy="3733800"/>
          </a:xfrm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133600"/>
            <a:ext cx="6019800" cy="4114800"/>
          </a:xfrm>
        </p:spPr>
        <p:txBody>
          <a:bodyPr/>
          <a:lstStyle/>
          <a:p>
            <a:pPr eaLnBrk="1" hangingPunct="1">
              <a:buFont typeface="Wingdings" pitchFamily="2" charset="2"/>
              <a:buChar char="§"/>
            </a:pPr>
            <a:r>
              <a:rPr lang="sl-SI" sz="2800" b="1" dirty="0" smtClean="0">
                <a:solidFill>
                  <a:srgbClr val="FF0000"/>
                </a:solidFill>
              </a:rPr>
              <a:t>…in še veliko več …</a:t>
            </a:r>
            <a:endParaRPr lang="sl-SI" sz="2000" b="1" i="1" dirty="0" smtClean="0"/>
          </a:p>
          <a:p>
            <a:pPr lvl="1" eaLnBrk="1" hangingPunct="1"/>
            <a:r>
              <a:rPr lang="sl-SI" sz="2000" b="1" dirty="0" smtClean="0"/>
              <a:t>BIOLOŠKI, KEMIJSKI, ASTRONOMSKI , … KROŽEK,</a:t>
            </a:r>
          </a:p>
          <a:p>
            <a:pPr lvl="1" eaLnBrk="1" hangingPunct="1"/>
            <a:r>
              <a:rPr lang="sl-SI" sz="2000" b="1" dirty="0" smtClean="0"/>
              <a:t>OBISKI ZNANIH OSEBNOSTI,</a:t>
            </a:r>
          </a:p>
          <a:p>
            <a:pPr lvl="1" eaLnBrk="1" hangingPunct="1"/>
            <a:r>
              <a:rPr lang="sl-SI" sz="2000" b="1" dirty="0" smtClean="0"/>
              <a:t>TEKMOVANJA,</a:t>
            </a:r>
          </a:p>
          <a:p>
            <a:pPr lvl="1" eaLnBrk="1" hangingPunct="1"/>
            <a:r>
              <a:rPr lang="sl-SI" sz="2000" b="1" dirty="0" smtClean="0"/>
              <a:t>NATEČAJI (javni, interni)…</a:t>
            </a:r>
          </a:p>
        </p:txBody>
      </p:sp>
      <p:pic>
        <p:nvPicPr>
          <p:cNvPr id="100357" name="Picture 5" descr="IMG_587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4200" y="1524000"/>
            <a:ext cx="5489575" cy="3657600"/>
          </a:xfrm>
          <a:noFill/>
        </p:spPr>
      </p:pic>
      <p:pic>
        <p:nvPicPr>
          <p:cNvPr id="100359" name="Picture 7" descr="IMG_589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2057400"/>
            <a:ext cx="5562600" cy="3706813"/>
          </a:xfrm>
          <a:noFill/>
        </p:spPr>
      </p:pic>
      <p:sp>
        <p:nvSpPr>
          <p:cNvPr id="9" name="Pravokotnik 8"/>
          <p:cNvSpPr/>
          <p:nvPr/>
        </p:nvSpPr>
        <p:spPr>
          <a:xfrm>
            <a:off x="990600" y="609600"/>
            <a:ext cx="6781800" cy="1016000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sl-SI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9pPr>
          </a:lstStyle>
          <a:p>
            <a:pPr>
              <a:buFont typeface="Monotype Sorts"/>
              <a:buNone/>
              <a:defRPr/>
            </a:pPr>
            <a:r>
              <a:rPr lang="sl-SI" sz="6000" b="1" dirty="0" smtClean="0">
                <a:solidFill>
                  <a:srgbClr val="000099"/>
                </a:solidFill>
                <a:latin typeface="+mn-lt"/>
              </a:rPr>
              <a:t>Gimnazija</a:t>
            </a:r>
          </a:p>
        </p:txBody>
      </p:sp>
      <p:pic>
        <p:nvPicPr>
          <p:cNvPr id="13" name="Picture 8" descr="F:\predstavitev šole\Obisk Evropskega parlamenta 20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4373442" cy="295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47800"/>
            <a:ext cx="6247773" cy="4182393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219200"/>
            <a:ext cx="5908813" cy="3955486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" y="1447800"/>
            <a:ext cx="6903136" cy="4621107"/>
          </a:xfrm>
          <a:prstGeom prst="rect">
            <a:avLst/>
          </a:prstGeom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Ograda vsebine 2"/>
          <p:cNvSpPr>
            <a:spLocks noGrp="1"/>
          </p:cNvSpPr>
          <p:nvPr>
            <p:ph idx="1"/>
          </p:nvPr>
        </p:nvSpPr>
        <p:spPr>
          <a:xfrm>
            <a:off x="762000" y="1752600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sl-SI" b="1" i="1" dirty="0" smtClean="0">
                <a:solidFill>
                  <a:srgbClr val="FF0000"/>
                </a:solidFill>
              </a:rPr>
              <a:t>In še nekaj slik iz življenja šole…</a:t>
            </a:r>
          </a:p>
        </p:txBody>
      </p:sp>
      <p:pic>
        <p:nvPicPr>
          <p:cNvPr id="11" name="Picture 17" descr="princ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61565"/>
            <a:ext cx="5562600" cy="462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9" descr="princ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533426"/>
            <a:ext cx="2454275" cy="5638800"/>
          </a:xfrm>
          <a:prstGeom prst="rect">
            <a:avLst/>
          </a:prstGeom>
          <a:noFill/>
        </p:spPr>
      </p:pic>
      <p:sp>
        <p:nvSpPr>
          <p:cNvPr id="6" name="Pravokotnik 5"/>
          <p:cNvSpPr/>
          <p:nvPr/>
        </p:nvSpPr>
        <p:spPr>
          <a:xfrm>
            <a:off x="990600" y="609600"/>
            <a:ext cx="6781800" cy="1016000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sl-SI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9pPr>
          </a:lstStyle>
          <a:p>
            <a:pPr>
              <a:buFont typeface="Monotype Sorts"/>
              <a:buNone/>
              <a:defRPr/>
            </a:pPr>
            <a:r>
              <a:rPr lang="sl-SI" sz="6000" b="1" dirty="0" smtClean="0">
                <a:solidFill>
                  <a:srgbClr val="000099"/>
                </a:solidFill>
                <a:latin typeface="+mn-lt"/>
              </a:rPr>
              <a:t>Gimnazija</a:t>
            </a:r>
          </a:p>
        </p:txBody>
      </p:sp>
      <p:pic>
        <p:nvPicPr>
          <p:cNvPr id="12" name="Picture 22" descr="C:\Users\Direktor\Desktop\slike kraljica\Kraljica 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70" y="609600"/>
            <a:ext cx="4876800" cy="422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979806"/>
            <a:ext cx="6324017" cy="421337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04" y="1432510"/>
            <a:ext cx="8178799" cy="4600575"/>
          </a:xfrm>
          <a:prstGeom prst="rect">
            <a:avLst/>
          </a:prstGeom>
        </p:spPr>
      </p:pic>
      <p:pic>
        <p:nvPicPr>
          <p:cNvPr id="32774" name="Picture 6" descr="http://ssdomzale.jalbum.net/novoletni13/slides/IMG_155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2" y="901139"/>
            <a:ext cx="762000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6" name="Picture 8" descr="http://ssdomzale.jalbum.net/novoletni13/slides/SC_017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597" y="2331937"/>
            <a:ext cx="5733506" cy="384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70" y="609600"/>
            <a:ext cx="7646341" cy="573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386918"/>
      </p:ext>
    </p:extLst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Ograda vsebine 2"/>
          <p:cNvSpPr>
            <a:spLocks noGrp="1"/>
          </p:cNvSpPr>
          <p:nvPr>
            <p:ph idx="1"/>
          </p:nvPr>
        </p:nvSpPr>
        <p:spPr>
          <a:xfrm>
            <a:off x="762000" y="1752600"/>
            <a:ext cx="7772400" cy="41148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sl-SI" b="1" i="1" smtClean="0">
                <a:solidFill>
                  <a:srgbClr val="FF0000"/>
                </a:solidFill>
              </a:rPr>
              <a:t>EKSKURZIJE</a:t>
            </a:r>
          </a:p>
          <a:p>
            <a:pPr lvl="1">
              <a:buFont typeface="Wingdings" pitchFamily="2" charset="2"/>
              <a:buChar char="§"/>
            </a:pPr>
            <a:r>
              <a:rPr lang="sl-SI" b="1" i="1" smtClean="0"/>
              <a:t>OBVEZNE, vključene so v program, obravnavajo vsebine iz učnih načrtov</a:t>
            </a:r>
          </a:p>
          <a:p>
            <a:pPr lvl="3">
              <a:buFont typeface="Wingdings" pitchFamily="2" charset="2"/>
              <a:buChar char="§"/>
            </a:pPr>
            <a:r>
              <a:rPr lang="sl-SI" b="1" i="1" smtClean="0"/>
              <a:t>jesenske so enodnevne, obiščemo in ogledamo si kraje v Sloveniji in v zamejstvu</a:t>
            </a:r>
          </a:p>
          <a:p>
            <a:pPr lvl="3">
              <a:buFont typeface="Wingdings" pitchFamily="2" charset="2"/>
              <a:buChar char="§"/>
            </a:pPr>
            <a:r>
              <a:rPr lang="sl-SI" b="1" i="1" smtClean="0"/>
              <a:t>spomladanske so večdnevne, obiskujemo evropska mesta</a:t>
            </a:r>
          </a:p>
          <a:p>
            <a:pPr lvl="1">
              <a:buFont typeface="Wingdings" pitchFamily="2" charset="2"/>
              <a:buChar char="§"/>
            </a:pPr>
            <a:r>
              <a:rPr lang="sl-SI" sz="2000" b="1" i="1" smtClean="0"/>
              <a:t>želimo, da se jih udeležijo vsi dijaki zato imamo šolski sklad, ki je namenjen tudi sofinanciranju ekskurzij</a:t>
            </a:r>
          </a:p>
        </p:txBody>
      </p:sp>
      <p:sp>
        <p:nvSpPr>
          <p:cNvPr id="6" name="Pravokotnik 5"/>
          <p:cNvSpPr/>
          <p:nvPr/>
        </p:nvSpPr>
        <p:spPr>
          <a:xfrm>
            <a:off x="990600" y="609600"/>
            <a:ext cx="6781800" cy="1016000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sl-SI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9pPr>
          </a:lstStyle>
          <a:p>
            <a:pPr>
              <a:buFont typeface="Monotype Sorts"/>
              <a:buNone/>
              <a:defRPr/>
            </a:pPr>
            <a:r>
              <a:rPr lang="sl-SI" sz="6000" b="1" dirty="0" smtClean="0">
                <a:solidFill>
                  <a:srgbClr val="000099"/>
                </a:solidFill>
                <a:latin typeface="+mn-lt"/>
              </a:rPr>
              <a:t>Gimnazija</a:t>
            </a: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sl-SI" b="1" i="1" smtClean="0">
                <a:solidFill>
                  <a:srgbClr val="FF0000"/>
                </a:solidFill>
              </a:rPr>
              <a:t>EKSKURZIJE</a:t>
            </a:r>
          </a:p>
          <a:p>
            <a:pPr lvl="1">
              <a:buFont typeface="Wingdings" pitchFamily="2" charset="2"/>
              <a:buChar char="§"/>
            </a:pPr>
            <a:r>
              <a:rPr lang="sl-SI" b="1" i="1" smtClean="0"/>
              <a:t>NADSTANDARDNA, namenjena vsem dijakom</a:t>
            </a:r>
          </a:p>
          <a:p>
            <a:pPr lvl="3">
              <a:buFont typeface="Wingdings" pitchFamily="2" charset="2"/>
              <a:buChar char="§"/>
            </a:pPr>
            <a:r>
              <a:rPr lang="sl-SI" b="1" i="1" smtClean="0"/>
              <a:t>Izvedemo  jo ob zadostnem številu prijav v začetku junija</a:t>
            </a:r>
          </a:p>
          <a:p>
            <a:pPr>
              <a:buFont typeface="Monotype Sorts"/>
              <a:buNone/>
            </a:pPr>
            <a:endParaRPr lang="sl-SI" smtClean="0"/>
          </a:p>
        </p:txBody>
      </p:sp>
      <p:sp>
        <p:nvSpPr>
          <p:cNvPr id="6" name="Pravokotnik 5"/>
          <p:cNvSpPr/>
          <p:nvPr/>
        </p:nvSpPr>
        <p:spPr>
          <a:xfrm>
            <a:off x="990600" y="609600"/>
            <a:ext cx="6781800" cy="1016000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sl-SI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9pPr>
          </a:lstStyle>
          <a:p>
            <a:pPr>
              <a:buFont typeface="Monotype Sorts"/>
              <a:buNone/>
              <a:defRPr/>
            </a:pPr>
            <a:r>
              <a:rPr lang="sl-SI" sz="6000" b="1" dirty="0" smtClean="0">
                <a:solidFill>
                  <a:srgbClr val="000099"/>
                </a:solidFill>
                <a:latin typeface="+mn-lt"/>
              </a:rPr>
              <a:t>Gimnazija</a:t>
            </a:r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otnik 7"/>
          <p:cNvSpPr/>
          <p:nvPr/>
        </p:nvSpPr>
        <p:spPr>
          <a:xfrm>
            <a:off x="990600" y="609600"/>
            <a:ext cx="6781800" cy="1016000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sl-SI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9pPr>
          </a:lstStyle>
          <a:p>
            <a:pPr>
              <a:buFont typeface="Monotype Sorts"/>
              <a:buNone/>
              <a:defRPr/>
            </a:pPr>
            <a:r>
              <a:rPr lang="sl-SI" sz="6000" b="1" dirty="0" smtClean="0">
                <a:solidFill>
                  <a:srgbClr val="000099"/>
                </a:solidFill>
                <a:latin typeface="+mn-lt"/>
              </a:rPr>
              <a:t>Gimnazija</a:t>
            </a:r>
          </a:p>
        </p:txBody>
      </p:sp>
      <p:pic>
        <p:nvPicPr>
          <p:cNvPr id="19459" name="Picture 13" descr="P10407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0"/>
            <a:ext cx="5791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http://ssdomzale.jalbum.net/planica13/slides/DSC_02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69088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81200"/>
            <a:ext cx="3810000" cy="4114800"/>
          </a:xfrm>
        </p:spPr>
        <p:txBody>
          <a:bodyPr/>
          <a:lstStyle/>
          <a:p>
            <a:pPr eaLnBrk="1" hangingPunct="1">
              <a:buFont typeface="Monotype Sorts"/>
              <a:buNone/>
            </a:pPr>
            <a:endParaRPr lang="sl-SI" sz="2800" smtClean="0"/>
          </a:p>
        </p:txBody>
      </p:sp>
      <p:pic>
        <p:nvPicPr>
          <p:cNvPr id="102415" name="Picture 15" descr="C:\Users\Direktor\Pictures\toscana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0"/>
            <a:ext cx="609600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2" descr="http://ssdomzale.jalbum.net/munchen13/slides/DSC_013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5943600" cy="398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http://ssdomzale.jalbum.net/munchen13/slides/DSC_014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514600"/>
            <a:ext cx="5168110" cy="346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2" name="WordArt 5"/>
          <p:cNvSpPr>
            <a:spLocks noChangeArrowheads="1" noChangeShapeType="1" noTextEdit="1"/>
          </p:cNvSpPr>
          <p:nvPr/>
        </p:nvSpPr>
        <p:spPr bwMode="auto">
          <a:xfrm rot="1331673">
            <a:off x="5638800" y="5105400"/>
            <a:ext cx="2590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sl-SI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Ekskurzije</a:t>
            </a:r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02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4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4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4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4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otnik 8"/>
          <p:cNvSpPr/>
          <p:nvPr/>
        </p:nvSpPr>
        <p:spPr>
          <a:xfrm>
            <a:off x="990600" y="609600"/>
            <a:ext cx="6781800" cy="1016000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sl-SI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9pPr>
          </a:lstStyle>
          <a:p>
            <a:pPr>
              <a:buFont typeface="Monotype Sorts"/>
              <a:buNone/>
              <a:defRPr/>
            </a:pPr>
            <a:r>
              <a:rPr lang="sl-SI" sz="6000" b="1" dirty="0" smtClean="0">
                <a:solidFill>
                  <a:srgbClr val="000099"/>
                </a:solidFill>
                <a:latin typeface="+mn-lt"/>
              </a:rPr>
              <a:t>Gimnazija</a:t>
            </a:r>
          </a:p>
        </p:txBody>
      </p:sp>
      <p:pic>
        <p:nvPicPr>
          <p:cNvPr id="13" name="Picture 14" descr="F:\predstavitev šole\šk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3656013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http://ssdomzale.jalbum.net/skl1/slides/DSC_009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066800"/>
            <a:ext cx="6400800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http://ssdomzale.jalbum.net/JSD13/slides/DSC_007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981200"/>
            <a:ext cx="6168941" cy="413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WordArt 5"/>
          <p:cNvSpPr>
            <a:spLocks noChangeArrowheads="1" noChangeShapeType="1" noTextEdit="1"/>
          </p:cNvSpPr>
          <p:nvPr/>
        </p:nvSpPr>
        <p:spPr bwMode="auto">
          <a:xfrm rot="1958010">
            <a:off x="6119813" y="4867275"/>
            <a:ext cx="2236787" cy="857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sl-SI" sz="48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ŠPORT</a:t>
            </a:r>
          </a:p>
        </p:txBody>
      </p:sp>
      <p:pic>
        <p:nvPicPr>
          <p:cNvPr id="8" name="Picture 12" descr="http://ssdomzale.jalbum.net/JSD13/slides/IMG_737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74551"/>
            <a:ext cx="5831774" cy="3885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066800"/>
          </a:xfrm>
        </p:spPr>
        <p:txBody>
          <a:bodyPr/>
          <a:lstStyle/>
          <a:p>
            <a:r>
              <a:rPr lang="sl-SI" sz="3600" dirty="0" smtClean="0">
                <a:solidFill>
                  <a:srgbClr val="6600FF"/>
                </a:solidFill>
                <a:latin typeface="Algerian" panose="04020705040A02060702" pitchFamily="82" charset="0"/>
              </a:rPr>
              <a:t>ZGODOVINA ŠOLSTVA V DOMŽALAH</a:t>
            </a:r>
            <a:br>
              <a:rPr lang="sl-SI" sz="3600" dirty="0" smtClean="0">
                <a:solidFill>
                  <a:srgbClr val="6600FF"/>
                </a:solidFill>
                <a:latin typeface="Algerian" panose="04020705040A02060702" pitchFamily="82" charset="0"/>
              </a:rPr>
            </a:br>
            <a:endParaRPr lang="sl-SI" sz="3600" dirty="0">
              <a:solidFill>
                <a:srgbClr val="6600FF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572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sl-SI" sz="2000" dirty="0"/>
              <a:t>30. november 1921 – </a:t>
            </a:r>
            <a:r>
              <a:rPr lang="sl-SI" sz="2000" dirty="0" smtClean="0"/>
              <a:t>ustanovljena obrtno‐nadaljevalna </a:t>
            </a:r>
            <a:r>
              <a:rPr lang="sl-SI" sz="2000" dirty="0"/>
              <a:t>šola Domžale (imenovana vajeniška; obstajala do 31. avgusta 1961, ko je ustanovljen Strokovni izobraževalni center Domžale);</a:t>
            </a:r>
            <a:endParaRPr lang="sl-SI" sz="20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sl-SI" sz="2000" dirty="0" smtClean="0"/>
              <a:t>Ustanovitev </a:t>
            </a:r>
            <a:r>
              <a:rPr lang="sl-SI" sz="2000" dirty="0"/>
              <a:t>prve poklicne šole v Domžalah </a:t>
            </a:r>
            <a:r>
              <a:rPr lang="sl-SI" sz="2000" dirty="0" smtClean="0"/>
              <a:t>je bila tesno povezana </a:t>
            </a:r>
            <a:r>
              <a:rPr lang="sl-SI" sz="2000" dirty="0"/>
              <a:t>z razvojem industrije, obrti in trgovine, saj so bile Domžale v preteklosti znane po močni dejavnosti omenjenih panog. </a:t>
            </a:r>
            <a:endParaRPr lang="sl-SI" sz="20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sl-SI" sz="2000" dirty="0" smtClean="0"/>
              <a:t>Najbolj </a:t>
            </a:r>
            <a:r>
              <a:rPr lang="sl-SI" sz="2000" dirty="0"/>
              <a:t>razširjena je bila usnjarska </a:t>
            </a:r>
            <a:r>
              <a:rPr lang="sl-SI" sz="2000" dirty="0" smtClean="0"/>
              <a:t>industrija,propad le te pa je botroval ukinitvi izobraževanja za usnjarskega tehnika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l-SI" sz="2000" dirty="0" smtClean="0"/>
              <a:t>izobraževanje za potrebe trgovske panoge pa je ostalo</a:t>
            </a:r>
            <a:endParaRPr lang="sl-SI" sz="2000" dirty="0"/>
          </a:p>
        </p:txBody>
      </p:sp>
    </p:spTree>
    <p:extLst>
      <p:ext uri="{BB962C8B-B14F-4D97-AF65-F5344CB8AC3E}">
        <p14:creationId xmlns:p14="http://schemas.microsoft.com/office/powerpoint/2010/main" val="635402852"/>
      </p:ext>
    </p:extLst>
  </p:cSld>
  <p:clrMapOvr>
    <a:masterClrMapping/>
  </p:clrMapOvr>
  <p:transition spd="med" advTm="10000">
    <p:blinds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C:\Users\Direktor\Pictures\microsoftov organizator izrezkov\j04277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447800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772400" cy="4114800"/>
          </a:xfrm>
        </p:spPr>
        <p:txBody>
          <a:bodyPr/>
          <a:lstStyle/>
          <a:p>
            <a:pPr eaLnBrk="1" hangingPunct="1">
              <a:buFont typeface="Wingdings" pitchFamily="2" charset="2"/>
              <a:buChar char="§"/>
              <a:defRPr/>
            </a:pPr>
            <a:r>
              <a:rPr lang="sl-SI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MATURA</a:t>
            </a:r>
          </a:p>
          <a:p>
            <a:pPr lvl="1" eaLnBrk="1" hangingPunct="1">
              <a:defRPr/>
            </a:pPr>
            <a:r>
              <a:rPr lang="sl-SI" sz="2400" b="1" dirty="0"/>
              <a:t>pomeni zaključek gimnazije </a:t>
            </a:r>
          </a:p>
          <a:p>
            <a:pPr lvl="1" eaLnBrk="1" hangingPunct="1">
              <a:defRPr/>
            </a:pPr>
            <a:r>
              <a:rPr lang="sl-SI" sz="2400" b="1" dirty="0"/>
              <a:t>ima pet enot </a:t>
            </a:r>
          </a:p>
          <a:p>
            <a:pPr lvl="1" eaLnBrk="1" hangingPunct="1">
              <a:defRPr/>
            </a:pPr>
            <a:r>
              <a:rPr lang="sl-SI" sz="2400" b="1" dirty="0"/>
              <a:t>slovenščino, matematiko, prvi tuji </a:t>
            </a:r>
            <a:r>
              <a:rPr lang="sl-SI" sz="2400" b="1" dirty="0" smtClean="0"/>
              <a:t>jezik (angleščina)</a:t>
            </a:r>
            <a:endParaRPr lang="sl-SI" sz="2400" b="1" dirty="0"/>
          </a:p>
          <a:p>
            <a:pPr lvl="1" eaLnBrk="1" hangingPunct="1">
              <a:defRPr/>
            </a:pPr>
            <a:r>
              <a:rPr lang="sl-SI" sz="2400" b="1" dirty="0"/>
              <a:t>dva izbirna predmeta (fizika, kemija, biologija, zgodovina, psihologija</a:t>
            </a:r>
            <a:r>
              <a:rPr lang="sl-SI" sz="2400" b="1" dirty="0" smtClean="0"/>
              <a:t>, filozofija, </a:t>
            </a:r>
            <a:r>
              <a:rPr lang="sl-SI" sz="2400" b="1" dirty="0"/>
              <a:t>sociologija, geografija, nemščina, italijanščina)</a:t>
            </a:r>
          </a:p>
        </p:txBody>
      </p:sp>
      <p:sp>
        <p:nvSpPr>
          <p:cNvPr id="6" name="Pravokotnik 5"/>
          <p:cNvSpPr/>
          <p:nvPr/>
        </p:nvSpPr>
        <p:spPr>
          <a:xfrm>
            <a:off x="990600" y="609600"/>
            <a:ext cx="6781800" cy="1016000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sl-SI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9pPr>
          </a:lstStyle>
          <a:p>
            <a:pPr>
              <a:buFont typeface="Monotype Sorts"/>
              <a:buNone/>
              <a:defRPr/>
            </a:pPr>
            <a:r>
              <a:rPr lang="sl-SI" sz="6000" b="1" dirty="0" smtClean="0">
                <a:solidFill>
                  <a:srgbClr val="000099"/>
                </a:solidFill>
                <a:latin typeface="+mn-lt"/>
              </a:rPr>
              <a:t>Gimnazija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Ograda vsebine 2"/>
          <p:cNvSpPr>
            <a:spLocks noGrp="1"/>
          </p:cNvSpPr>
          <p:nvPr>
            <p:ph idx="1"/>
          </p:nvPr>
        </p:nvSpPr>
        <p:spPr>
          <a:xfrm>
            <a:off x="762000" y="2179260"/>
            <a:ext cx="7620000" cy="3764340"/>
          </a:xfrm>
        </p:spPr>
        <p:txBody>
          <a:bodyPr/>
          <a:lstStyle/>
          <a:p>
            <a:pPr>
              <a:buFont typeface="Wingdings" pitchFamily="2" charset="2"/>
              <a:buChar char="§"/>
              <a:defRPr/>
            </a:pPr>
            <a:endParaRPr lang="sl-SI" sz="2800" b="1" dirty="0" smtClean="0">
              <a:solidFill>
                <a:schemeClr val="accent4"/>
              </a:solidFill>
            </a:endParaRPr>
          </a:p>
          <a:p>
            <a:pPr>
              <a:buFont typeface="Wingdings" pitchFamily="2" charset="2"/>
              <a:buChar char="§"/>
              <a:defRPr/>
            </a:pPr>
            <a:endParaRPr lang="sl-SI" sz="2800" b="1" dirty="0" smtClean="0">
              <a:solidFill>
                <a:schemeClr val="accent4"/>
              </a:solidFill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sl-SI" sz="2800" b="1" dirty="0" smtClean="0">
                <a:solidFill>
                  <a:schemeClr val="accent4"/>
                </a:solidFill>
              </a:rPr>
              <a:t>15 km iz Ljubljane proti severu,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sl-SI" sz="2800" b="1" dirty="0" smtClean="0">
                <a:solidFill>
                  <a:schemeClr val="accent4"/>
                </a:solidFill>
              </a:rPr>
              <a:t>10 km od Kamnika proti jugo-vzhodu</a:t>
            </a:r>
            <a:endParaRPr lang="sl-SI" sz="2800" b="1" dirty="0" smtClean="0">
              <a:solidFill>
                <a:schemeClr val="accent4"/>
              </a:solidFill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sl-SI" sz="2800" b="1" dirty="0" smtClean="0">
                <a:solidFill>
                  <a:schemeClr val="accent4"/>
                </a:solidFill>
              </a:rPr>
              <a:t>v neposredni bližini domžalskega športnega parka in občinske matične knjižnice</a:t>
            </a:r>
          </a:p>
          <a:p>
            <a:pPr>
              <a:buFont typeface="Monotype Sorts"/>
              <a:buNone/>
              <a:defRPr/>
            </a:pPr>
            <a:endParaRPr lang="sl-SI" sz="2800" b="1" dirty="0" smtClean="0">
              <a:solidFill>
                <a:schemeClr val="accent4"/>
              </a:solidFill>
            </a:endParaRPr>
          </a:p>
          <a:p>
            <a:pPr>
              <a:buFont typeface="Monotype Sorts"/>
              <a:buNone/>
              <a:defRPr/>
            </a:pPr>
            <a:endParaRPr lang="sl-SI" sz="2800" b="1" dirty="0" smtClean="0">
              <a:solidFill>
                <a:schemeClr val="accent4"/>
              </a:solidFill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990600" y="609600"/>
            <a:ext cx="6781800" cy="2308324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sl-SI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9pPr>
          </a:lstStyle>
          <a:p>
            <a:pPr>
              <a:buFont typeface="Monotype Sorts"/>
              <a:buNone/>
              <a:defRPr/>
            </a:pPr>
            <a:r>
              <a:rPr lang="sl-SI" sz="4800" b="1" dirty="0" smtClean="0">
                <a:solidFill>
                  <a:srgbClr val="000099"/>
                </a:solidFill>
                <a:latin typeface="+mn-lt"/>
              </a:rPr>
              <a:t>KJE SE NAHAJA SREDNJA </a:t>
            </a:r>
          </a:p>
          <a:p>
            <a:pPr>
              <a:buFont typeface="Monotype Sorts"/>
              <a:buNone/>
              <a:defRPr/>
            </a:pPr>
            <a:r>
              <a:rPr lang="sl-SI" sz="4800" b="1" dirty="0" smtClean="0">
                <a:solidFill>
                  <a:srgbClr val="000099"/>
                </a:solidFill>
                <a:latin typeface="+mn-lt"/>
              </a:rPr>
              <a:t>ŠOLA V DOMŽALAH</a:t>
            </a:r>
            <a:endParaRPr lang="sl-SI" sz="4800" b="1" dirty="0" smtClean="0">
              <a:solidFill>
                <a:srgbClr val="000099"/>
              </a:solidFill>
              <a:latin typeface="+mn-lt"/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9" y="381000"/>
            <a:ext cx="5612855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1707805"/>
      </p:ext>
    </p:extLst>
  </p:cSld>
  <p:clrMapOvr>
    <a:masterClrMapping/>
  </p:clrMapOvr>
  <p:transition spd="med" advTm="10000">
    <p:blinds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smtClean="0">
                <a:solidFill>
                  <a:srgbClr val="6600FF"/>
                </a:solidFill>
              </a:rPr>
              <a:t>GIMNAZIJA</a:t>
            </a:r>
            <a:endParaRPr lang="sl-SI" b="1" dirty="0">
              <a:solidFill>
                <a:srgbClr val="6600FF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4958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sl-SI" dirty="0"/>
              <a:t>7. februar 2002 </a:t>
            </a:r>
            <a:r>
              <a:rPr lang="sl-SI" dirty="0" smtClean="0"/>
              <a:t>–ustanovitev </a:t>
            </a:r>
            <a:r>
              <a:rPr lang="sl-SI" dirty="0"/>
              <a:t>javnega vzgojno‐izobraževalnega zavoda Srednja šola Domžale (SŠ Domžale) z dvema organizacijskima enotama, in sicer gimnazijo ter poklicno in strokovno šolo;</a:t>
            </a:r>
            <a:r>
              <a:rPr lang="sl-SI" dirty="0"/>
              <a:t> </a:t>
            </a:r>
            <a:endParaRPr lang="sl-SI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sl-SI" dirty="0" smtClean="0"/>
              <a:t>september </a:t>
            </a:r>
            <a:r>
              <a:rPr lang="sl-SI" dirty="0"/>
              <a:t>2002 – 1. generacija gimnazijcev;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126561193"/>
      </p:ext>
    </p:extLst>
  </p:cSld>
  <p:clrMapOvr>
    <a:masterClrMapping/>
  </p:clrMapOvr>
  <p:transition spd="med" advTm="10000">
    <p:blinds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WordArt 3"/>
          <p:cNvSpPr>
            <a:spLocks noGrp="1" noChangeArrowheads="1" noChangeShapeType="1" noTextEdit="1"/>
          </p:cNvSpPr>
          <p:nvPr/>
        </p:nvSpPr>
        <p:spPr bwMode="auto">
          <a:xfrm>
            <a:off x="685800" y="742950"/>
            <a:ext cx="7772400" cy="704850"/>
          </a:xfrm>
          <a:prstGeom prst="rect">
            <a:avLst/>
          </a:prstGeom>
        </p:spPr>
        <p:txBody>
          <a:bodyPr wrap="none" lIns="90488" tIns="44450" rIns="90488" bIns="44450" fromWordArt="1" anchor="ctr"/>
          <a:lstStyle/>
          <a:p>
            <a:pPr algn="ctr" eaLnBrk="0" hangingPunct="0">
              <a:defRPr/>
            </a:pPr>
            <a:r>
              <a:rPr lang="sl-SI" sz="3600" b="1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+mn-lt"/>
                <a:ea typeface="+mj-ea"/>
                <a:cs typeface="+mj-cs"/>
              </a:rPr>
              <a:t>Vpis </a:t>
            </a:r>
            <a:r>
              <a:rPr lang="sl-SI" sz="3600" b="1" kern="10" dirty="0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+mn-lt"/>
                <a:ea typeface="+mj-ea"/>
                <a:cs typeface="+mj-cs"/>
              </a:rPr>
              <a:t>13/14 </a:t>
            </a:r>
            <a:r>
              <a:rPr lang="sl-SI" sz="3600" b="1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+mn-lt"/>
                <a:ea typeface="+mj-ea"/>
                <a:cs typeface="+mj-cs"/>
              </a:rPr>
              <a:t>po usmeritvah</a:t>
            </a:r>
          </a:p>
        </p:txBody>
      </p:sp>
      <p:graphicFrame>
        <p:nvGraphicFramePr>
          <p:cNvPr id="5" name="Grafikon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7283683"/>
              </p:ext>
            </p:extLst>
          </p:nvPr>
        </p:nvGraphicFramePr>
        <p:xfrm>
          <a:off x="381000" y="990600"/>
          <a:ext cx="8381999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/>
          <p:cNvSpPr/>
          <p:nvPr/>
        </p:nvSpPr>
        <p:spPr>
          <a:xfrm>
            <a:off x="1219200" y="2438400"/>
            <a:ext cx="6781800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Monotype Sorts"/>
              <a:buNone/>
              <a:defRPr/>
            </a:pPr>
            <a:r>
              <a:rPr lang="sl-SI" sz="6000" b="1" dirty="0">
                <a:solidFill>
                  <a:srgbClr val="000099"/>
                </a:solidFill>
                <a:latin typeface="+mn-lt"/>
              </a:rPr>
              <a:t>Gimnazija</a:t>
            </a: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pPr eaLnBrk="1" hangingPunct="1">
              <a:buFont typeface="Wingdings" pitchFamily="2" charset="2"/>
              <a:buChar char="§"/>
            </a:pPr>
            <a:r>
              <a:rPr lang="sl-SI" b="1" dirty="0" smtClean="0">
                <a:solidFill>
                  <a:srgbClr val="FF0000"/>
                </a:solidFill>
              </a:rPr>
              <a:t>Komu je namenjena ? VSEM!</a:t>
            </a:r>
            <a:endParaRPr lang="sl-SI" dirty="0" smtClean="0">
              <a:solidFill>
                <a:srgbClr val="FF0000"/>
              </a:solidFill>
            </a:endParaRPr>
          </a:p>
          <a:p>
            <a:pPr lvl="1" eaLnBrk="1" hangingPunct="1"/>
            <a:r>
              <a:rPr lang="sl-SI" sz="2400" b="1" dirty="0" smtClean="0"/>
              <a:t>tistim, ki jih zanima veliko stvari z različnih področij</a:t>
            </a:r>
          </a:p>
          <a:p>
            <a:pPr lvl="1" eaLnBrk="1" hangingPunct="1"/>
            <a:r>
              <a:rPr lang="sl-SI" sz="2400" b="1" dirty="0" smtClean="0"/>
              <a:t>tistim, ki si želijo pridobiti čim več splošne </a:t>
            </a:r>
            <a:r>
              <a:rPr lang="sl-SI" sz="2400" b="1" dirty="0" smtClean="0"/>
              <a:t>izobrazbe</a:t>
            </a:r>
            <a:endParaRPr lang="sl-SI" sz="2400" b="1" dirty="0" smtClean="0"/>
          </a:p>
        </p:txBody>
      </p:sp>
      <p:sp>
        <p:nvSpPr>
          <p:cNvPr id="5" name="Pravokotnik 4"/>
          <p:cNvSpPr/>
          <p:nvPr/>
        </p:nvSpPr>
        <p:spPr>
          <a:xfrm>
            <a:off x="990600" y="609600"/>
            <a:ext cx="6781800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Monotype Sorts"/>
              <a:buNone/>
              <a:defRPr/>
            </a:pPr>
            <a:r>
              <a:rPr lang="sl-SI" sz="6000" b="1" dirty="0">
                <a:solidFill>
                  <a:srgbClr val="000099"/>
                </a:solidFill>
                <a:latin typeface="+mn-lt"/>
              </a:rPr>
              <a:t>Gimnazija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133600"/>
            <a:ext cx="8077200" cy="3429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sl-SI" b="1" smtClean="0"/>
              <a:t>izvajamo program splošne gimnazije</a:t>
            </a:r>
          </a:p>
          <a:p>
            <a:pPr eaLnBrk="1" hangingPunct="1">
              <a:lnSpc>
                <a:spcPct val="90000"/>
              </a:lnSpc>
              <a:buFont typeface="Monotype Sorts"/>
              <a:buNone/>
            </a:pPr>
            <a:endParaRPr lang="sl-SI" sz="1400" b="1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sl-SI" b="1" smtClean="0"/>
              <a:t>poleg angleščine, lahko dijaki izbirajo med nemščino in italijanščino</a:t>
            </a:r>
          </a:p>
          <a:p>
            <a:pPr eaLnBrk="1" hangingPunct="1">
              <a:lnSpc>
                <a:spcPct val="90000"/>
              </a:lnSpc>
              <a:buFont typeface="Monotype Sorts"/>
              <a:buNone/>
            </a:pPr>
            <a:endParaRPr lang="sl-SI" sz="1400" b="1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sl-SI" b="1" smtClean="0"/>
              <a:t>izvajamo kabinetni pouk, to pa pomeni specializirane učilnice</a:t>
            </a:r>
          </a:p>
          <a:p>
            <a:pPr eaLnBrk="1" hangingPunct="1">
              <a:lnSpc>
                <a:spcPct val="90000"/>
              </a:lnSpc>
              <a:buFont typeface="Monotype Sorts"/>
              <a:buNone/>
            </a:pPr>
            <a:endParaRPr lang="sl-SI" smtClean="0"/>
          </a:p>
        </p:txBody>
      </p:sp>
      <p:sp>
        <p:nvSpPr>
          <p:cNvPr id="5" name="Pravokotnik 4"/>
          <p:cNvSpPr/>
          <p:nvPr/>
        </p:nvSpPr>
        <p:spPr>
          <a:xfrm>
            <a:off x="990600" y="609600"/>
            <a:ext cx="6781800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Monotype Sorts"/>
              <a:buNone/>
              <a:defRPr/>
            </a:pPr>
            <a:r>
              <a:rPr lang="sl-SI" sz="6000" b="1" dirty="0">
                <a:solidFill>
                  <a:srgbClr val="000099"/>
                </a:solidFill>
                <a:latin typeface="+mn-lt"/>
              </a:rPr>
              <a:t>Gimnazija</a:t>
            </a: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5166349"/>
              </p:ext>
            </p:extLst>
          </p:nvPr>
        </p:nvGraphicFramePr>
        <p:xfrm>
          <a:off x="838200" y="1528763"/>
          <a:ext cx="10010775" cy="388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5" name="Document" r:id="rId3" imgW="6308922" imgH="2449768" progId="Word.Document.8">
                  <p:embed/>
                </p:oleObj>
              </mc:Choice>
              <mc:Fallback>
                <p:oleObj name="Document" r:id="rId3" imgW="6308922" imgH="2449768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528763"/>
                        <a:ext cx="10010775" cy="388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PoljeZBesedilom 3"/>
          <p:cNvSpPr txBox="1"/>
          <p:nvPr/>
        </p:nvSpPr>
        <p:spPr>
          <a:xfrm>
            <a:off x="838200" y="5715000"/>
            <a:ext cx="46482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l-SI" sz="1400" b="1" dirty="0">
                <a:solidFill>
                  <a:srgbClr val="FF0000"/>
                </a:solidFill>
                <a:latin typeface="+mn-lt"/>
              </a:rPr>
              <a:t>* izbirni maturitetni predmet</a:t>
            </a:r>
          </a:p>
        </p:txBody>
      </p:sp>
      <p:sp>
        <p:nvSpPr>
          <p:cNvPr id="7" name="Pravokotnik 6"/>
          <p:cNvSpPr/>
          <p:nvPr/>
        </p:nvSpPr>
        <p:spPr>
          <a:xfrm>
            <a:off x="990600" y="609600"/>
            <a:ext cx="6781800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Monotype Sorts"/>
              <a:buNone/>
              <a:defRPr/>
            </a:pPr>
            <a:r>
              <a:rPr lang="sl-SI" sz="6000" b="1" dirty="0">
                <a:solidFill>
                  <a:srgbClr val="000099"/>
                </a:solidFill>
                <a:latin typeface="+mn-lt"/>
              </a:rPr>
              <a:t>Predmetnik</a:t>
            </a:r>
          </a:p>
        </p:txBody>
      </p:sp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0320465"/>
              </p:ext>
            </p:extLst>
          </p:nvPr>
        </p:nvGraphicFramePr>
        <p:xfrm>
          <a:off x="-533400" y="1524000"/>
          <a:ext cx="14859000" cy="7251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9" name="Document" r:id="rId3" imgW="10059307" imgH="5239482" progId="Word.Document.8">
                  <p:embed/>
                </p:oleObj>
              </mc:Choice>
              <mc:Fallback>
                <p:oleObj name="Document" r:id="rId3" imgW="10059307" imgH="5239482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33400" y="1524000"/>
                        <a:ext cx="14859000" cy="72518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PoljeZBesedilom 4"/>
          <p:cNvSpPr txBox="1"/>
          <p:nvPr/>
        </p:nvSpPr>
        <p:spPr>
          <a:xfrm>
            <a:off x="3505200" y="5943600"/>
            <a:ext cx="46482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l-SI" sz="1400" b="1" dirty="0">
                <a:solidFill>
                  <a:srgbClr val="FF0000"/>
                </a:solidFill>
                <a:latin typeface="+mn-lt"/>
              </a:rPr>
              <a:t>* izbirni maturitetni predmet</a:t>
            </a:r>
          </a:p>
        </p:txBody>
      </p:sp>
      <p:sp>
        <p:nvSpPr>
          <p:cNvPr id="7" name="Pravokotnik 6"/>
          <p:cNvSpPr/>
          <p:nvPr/>
        </p:nvSpPr>
        <p:spPr>
          <a:xfrm>
            <a:off x="990600" y="609600"/>
            <a:ext cx="6781800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Monotype Sorts"/>
              <a:buNone/>
              <a:defRPr/>
            </a:pPr>
            <a:r>
              <a:rPr lang="sl-SI" sz="6000" b="1" dirty="0">
                <a:solidFill>
                  <a:srgbClr val="000099"/>
                </a:solidFill>
                <a:latin typeface="+mn-lt"/>
              </a:rPr>
              <a:t>Predmetnik</a:t>
            </a:r>
          </a:p>
        </p:txBody>
      </p:sp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hadbarb">
  <a:themeElements>
    <a:clrScheme name="">
      <a:dk1>
        <a:srgbClr val="000000"/>
      </a:dk1>
      <a:lt1>
        <a:srgbClr val="FFFFFF"/>
      </a:lt1>
      <a:dk2>
        <a:srgbClr val="000000"/>
      </a:dk2>
      <a:lt2>
        <a:srgbClr val="CECECE"/>
      </a:lt2>
      <a:accent1>
        <a:srgbClr val="DADADA"/>
      </a:accent1>
      <a:accent2>
        <a:srgbClr val="676767"/>
      </a:accent2>
      <a:accent3>
        <a:srgbClr val="FFFFFF"/>
      </a:accent3>
      <a:accent4>
        <a:srgbClr val="000000"/>
      </a:accent4>
      <a:accent5>
        <a:srgbClr val="EAEAEA"/>
      </a:accent5>
      <a:accent6>
        <a:srgbClr val="5D5D5D"/>
      </a:accent6>
      <a:hlink>
        <a:srgbClr val="474747"/>
      </a:hlink>
      <a:folHlink>
        <a:srgbClr val="919191"/>
      </a:folHlink>
    </a:clrScheme>
    <a:fontScheme name="shadbarb">
      <a:majorFont>
        <a:latin typeface="Book Antiqua"/>
        <a:ea typeface=""/>
        <a:cs typeface=""/>
      </a:majorFont>
      <a:minorFont>
        <a:latin typeface="Arial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l-SI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l-SI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hadbarb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adbarb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adbarb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adbarb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adbarb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adbarb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adbarb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ova 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CECECE"/>
    </a:lt2>
    <a:accent1>
      <a:srgbClr val="DADADA"/>
    </a:accent1>
    <a:accent2>
      <a:srgbClr val="676767"/>
    </a:accent2>
    <a:accent3>
      <a:srgbClr val="FFFFFF"/>
    </a:accent3>
    <a:accent4>
      <a:srgbClr val="000000"/>
    </a:accent4>
    <a:accent5>
      <a:srgbClr val="EAEAEA"/>
    </a:accent5>
    <a:accent6>
      <a:srgbClr val="5D5D5D"/>
    </a:accent6>
    <a:hlink>
      <a:srgbClr val="474747"/>
    </a:hlink>
    <a:folHlink>
      <a:srgbClr val="919191"/>
    </a:folHlink>
  </a:clrScheme>
  <a:fontScheme name="shadbarb">
    <a:majorFont>
      <a:latin typeface="Book Antiqua"/>
      <a:ea typeface=""/>
      <a:cs typeface=""/>
    </a:majorFont>
    <a:minorFont>
      <a:latin typeface="Arial"/>
      <a:ea typeface=""/>
      <a:cs typeface=""/>
    </a:minorFont>
  </a:fontScheme>
  <a:fmtScheme name="Pisarn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šolska</Template>
  <TotalTime>3861</TotalTime>
  <Words>556</Words>
  <Application>Microsoft Office PowerPoint</Application>
  <PresentationFormat>Diaprojekcija na zaslonu (4:3)</PresentationFormat>
  <Paragraphs>112</Paragraphs>
  <Slides>22</Slides>
  <Notes>11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Vdelani OLE strežniki</vt:lpstr>
      </vt:variant>
      <vt:variant>
        <vt:i4>1</vt:i4>
      </vt:variant>
      <vt:variant>
        <vt:lpstr>Naslovi diapozitivov</vt:lpstr>
      </vt:variant>
      <vt:variant>
        <vt:i4>22</vt:i4>
      </vt:variant>
    </vt:vector>
  </HeadingPairs>
  <TitlesOfParts>
    <vt:vector size="24" baseType="lpstr">
      <vt:lpstr>shadbarb</vt:lpstr>
      <vt:lpstr>Document</vt:lpstr>
      <vt:lpstr>PowerPointova predstavitev</vt:lpstr>
      <vt:lpstr>ZGODOVINA ŠOLSTVA V DOMŽALAH </vt:lpstr>
      <vt:lpstr>GIMNAZIJA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>Srednja šola Domžale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SREDNJA ŠOLA DOMŽALE</dc:title>
  <dc:creator>Primož Škofic</dc:creator>
  <cp:lastModifiedBy>Profesor</cp:lastModifiedBy>
  <cp:revision>245</cp:revision>
  <dcterms:created xsi:type="dcterms:W3CDTF">2003-11-16T19:16:51Z</dcterms:created>
  <dcterms:modified xsi:type="dcterms:W3CDTF">2014-03-31T11:24:11Z</dcterms:modified>
</cp:coreProperties>
</file>